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Lst>
  <p:sldSz cx="9144000" cy="5143500" type="screen16x9"/>
  <p:notesSz cx="6858000" cy="9144000"/>
  <p:embeddedFontLst>
    <p:embeddedFont>
      <p:font typeface="Roboto" panose="020000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02d772f07_6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402d772f07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2fa8be3a5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42fa8be3a5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02d772f07_6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02d772f07_6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02d772f07_6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02d772f07_6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214bdef63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214bdef6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the context of Dictyostelium aggregation, cAMP (cyclic adenosine monophosphate) acts as a chemoattractant. When food is scarce, Dictyostelium cells secrete cAMP, which forms a concentration gradient in the surrounding environment. The cAMP gradient helps guide the movement of individual cells towards each other, a process known as chemotaxis.</a:t>
            </a: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So this stage is of our main interest, and the video input into the algorithm is also assumed coming from this stage.</a:t>
            </a: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A chemoattractant is a chemical substance that induces the directed movement of cells or organisms towards its source through a process called chemotaxis</a:t>
            </a: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214bdef638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214bdef63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Clr>
                <a:schemeClr val="dk1"/>
              </a:buClr>
              <a:buSzPts val="1100"/>
              <a:buAutoNum type="arabicPeriod"/>
            </a:pPr>
            <a:r>
              <a:rPr lang="en">
                <a:solidFill>
                  <a:schemeClr val="dk1"/>
                </a:solidFill>
              </a:rPr>
              <a:t>It’s very difficult for human eyes to identify the wave vs. non-wave. And since there isn’t a clear boundary, our eyes might introduce inconsistency across different images.</a:t>
            </a:r>
            <a:endParaRPr>
              <a:solidFill>
                <a:schemeClr val="dk1"/>
              </a:solidFill>
            </a:endParaRPr>
          </a:p>
          <a:p>
            <a:pPr marL="457200" lvl="0" indent="-298450" algn="l" rtl="0">
              <a:lnSpc>
                <a:spcPct val="150000"/>
              </a:lnSpc>
              <a:spcBef>
                <a:spcPts val="0"/>
              </a:spcBef>
              <a:spcAft>
                <a:spcPts val="0"/>
              </a:spcAft>
              <a:buClr>
                <a:schemeClr val="dk1"/>
              </a:buClr>
              <a:buSzPts val="1100"/>
              <a:buAutoNum type="arabicPeriod"/>
            </a:pPr>
            <a:r>
              <a:rPr lang="en">
                <a:solidFill>
                  <a:schemeClr val="dk1"/>
                </a:solidFill>
              </a:rPr>
              <a:t>The labeled image would Help in understanding the spatial and temporal patterns of the wave, such as its speed, direction</a:t>
            </a:r>
            <a:endParaRPr>
              <a:solidFill>
                <a:schemeClr val="dk1"/>
              </a:solidFill>
            </a:endParaRPr>
          </a:p>
          <a:p>
            <a:pPr marL="457200" lvl="0" indent="-298450" algn="l" rtl="0">
              <a:lnSpc>
                <a:spcPct val="150000"/>
              </a:lnSpc>
              <a:spcBef>
                <a:spcPts val="0"/>
              </a:spcBef>
              <a:spcAft>
                <a:spcPts val="0"/>
              </a:spcAft>
              <a:buClr>
                <a:schemeClr val="dk1"/>
              </a:buClr>
              <a:buSzPts val="1100"/>
              <a:buAutoNum type="arabicPeriod"/>
            </a:pPr>
            <a:r>
              <a:rPr lang="en">
                <a:solidFill>
                  <a:schemeClr val="dk1"/>
                </a:solidFill>
              </a:rPr>
              <a:t>The speed at which the cAMP wave propagates might be correlated with aggregation speed or the cell concentration level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402d772f0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402d772f0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374151"/>
                </a:solidFill>
                <a:highlight>
                  <a:srgbClr val="F7F7F8"/>
                </a:highlight>
                <a:latin typeface="Roboto"/>
                <a:ea typeface="Roboto"/>
                <a:cs typeface="Roboto"/>
                <a:sym typeface="Roboto"/>
              </a:rPr>
              <a:t>Here is our video of the </a:t>
            </a:r>
            <a:r>
              <a:rPr lang="en">
                <a:solidFill>
                  <a:schemeClr val="dk1"/>
                </a:solidFill>
              </a:rPr>
              <a:t>aggregation stage, we can see the wave passing through. And here is how we represent our movie in t * 512 * 512 matrix. The first dimension is the numbers of frames which is equivalent to time t. Then at each frame, we have a 512 * 512 image. The intuition is if the wave is passing through, then the selected region on average would become dimmer, thus the average pixel value in this region would become smaller.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e319f36b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e319f36b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Based on this intuition, we convolved on each frame and reconstructed a new t * 512 * 512 matrix, where each new value is the average of its surround pixels.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3e319f36b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3e319f36b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Then if we look at a specific pixel across the entire time frame, we would be able to get the signal corresponding to the wave. Here the x-axis is the number of frame or t. Y-axis is the convolved pixel value of this point.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e319f36b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e319f36b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Here are some examples of our resulting labeled movies</a:t>
            </a:r>
            <a:endParaRPr>
              <a:solidFill>
                <a:schemeClr val="dk1"/>
              </a:solidFill>
            </a:endParaRPr>
          </a:p>
          <a:p>
            <a:pPr marL="0" lvl="0" indent="0" algn="l" rtl="0">
              <a:spcBef>
                <a:spcPts val="0"/>
              </a:spcBef>
              <a:spcAft>
                <a:spcPts val="0"/>
              </a:spcAft>
              <a:buNone/>
            </a:pPr>
            <a:r>
              <a:rPr lang="en"/>
              <a:t>The first</a:t>
            </a:r>
            <a:endParaRPr/>
          </a:p>
          <a:p>
            <a:pPr marL="0" lvl="0" indent="0" algn="l" rtl="0">
              <a:spcBef>
                <a:spcPts val="0"/>
              </a:spcBef>
              <a:spcAft>
                <a:spcPts val="0"/>
              </a:spcAft>
              <a:buNone/>
            </a:pPr>
            <a:r>
              <a:rPr lang="en"/>
              <a:t>The second</a:t>
            </a:r>
            <a:endParaRPr/>
          </a:p>
          <a:p>
            <a:pPr marL="0" lvl="0" indent="0" algn="l" rtl="0">
              <a:spcBef>
                <a:spcPts val="0"/>
              </a:spcBef>
              <a:spcAft>
                <a:spcPts val="0"/>
              </a:spcAft>
              <a:buNone/>
            </a:pPr>
            <a:r>
              <a:rPr lang="en"/>
              <a:t>The third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1af6bf144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1af6bf14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02d772f07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402d772f07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53401" y="413275"/>
            <a:ext cx="74520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a:buNone/>
            </a:pPr>
            <a:r>
              <a:rPr lang="en" sz="3000"/>
              <a:t>Algorithm to Label the cAMP Wave Generated in the Dictyostelium Aggregation Stage</a:t>
            </a:r>
            <a:endParaRPr sz="3000"/>
          </a:p>
        </p:txBody>
      </p:sp>
      <p:sp>
        <p:nvSpPr>
          <p:cNvPr id="55" name="Google Shape;55;p13"/>
          <p:cNvSpPr txBox="1">
            <a:spLocks noGrp="1"/>
          </p:cNvSpPr>
          <p:nvPr>
            <p:ph type="subTitle" idx="1"/>
          </p:nvPr>
        </p:nvSpPr>
        <p:spPr>
          <a:xfrm>
            <a:off x="4679100" y="2687775"/>
            <a:ext cx="4411500" cy="165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Zelong Wang</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Supervisor: Michael Reiss, </a:t>
            </a:r>
            <a:endParaRPr sz="1400"/>
          </a:p>
          <a:p>
            <a:pPr marL="0" lvl="0" indent="0" algn="l" rtl="0">
              <a:spcBef>
                <a:spcPts val="0"/>
              </a:spcBef>
              <a:spcAft>
                <a:spcPts val="0"/>
              </a:spcAft>
              <a:buNone/>
            </a:pPr>
            <a:r>
              <a:rPr lang="en" sz="1400"/>
              <a:t>Dr. Wouter-Jan Rappel</a:t>
            </a:r>
            <a:endParaRPr sz="1400"/>
          </a:p>
          <a:p>
            <a:pPr marL="0" lvl="0" indent="0" algn="l" rtl="0">
              <a:spcBef>
                <a:spcPts val="0"/>
              </a:spcBef>
              <a:spcAft>
                <a:spcPts val="0"/>
              </a:spcAft>
              <a:buNone/>
            </a:pP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1</a:t>
            </a:r>
            <a:endParaRPr/>
          </a:p>
        </p:txBody>
      </p:sp>
      <p:pic>
        <p:nvPicPr>
          <p:cNvPr id="145" name="Google Shape;145;p23"/>
          <p:cNvPicPr preferRelativeResize="0"/>
          <p:nvPr/>
        </p:nvPicPr>
        <p:blipFill>
          <a:blip r:embed="rId3">
            <a:alphaModFix/>
          </a:blip>
          <a:stretch>
            <a:fillRect/>
          </a:stretch>
        </p:blipFill>
        <p:spPr>
          <a:xfrm>
            <a:off x="2330925" y="893700"/>
            <a:ext cx="4125824" cy="412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203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1</a:t>
            </a:r>
            <a:endParaRPr/>
          </a:p>
        </p:txBody>
      </p:sp>
      <p:pic>
        <p:nvPicPr>
          <p:cNvPr id="151" name="Google Shape;151;p24"/>
          <p:cNvPicPr preferRelativeResize="0"/>
          <p:nvPr/>
        </p:nvPicPr>
        <p:blipFill>
          <a:blip r:embed="rId3">
            <a:alphaModFix/>
          </a:blip>
          <a:stretch>
            <a:fillRect/>
          </a:stretch>
        </p:blipFill>
        <p:spPr>
          <a:xfrm>
            <a:off x="164725" y="843850"/>
            <a:ext cx="3268325" cy="3268275"/>
          </a:xfrm>
          <a:prstGeom prst="rect">
            <a:avLst/>
          </a:prstGeom>
          <a:noFill/>
          <a:ln>
            <a:noFill/>
          </a:ln>
        </p:spPr>
      </p:pic>
      <p:pic>
        <p:nvPicPr>
          <p:cNvPr id="152" name="Google Shape;152;p24"/>
          <p:cNvPicPr preferRelativeResize="0"/>
          <p:nvPr/>
        </p:nvPicPr>
        <p:blipFill>
          <a:blip r:embed="rId4">
            <a:alphaModFix/>
          </a:blip>
          <a:stretch>
            <a:fillRect/>
          </a:stretch>
        </p:blipFill>
        <p:spPr>
          <a:xfrm>
            <a:off x="3585450" y="601713"/>
            <a:ext cx="5406151" cy="3940076"/>
          </a:xfrm>
          <a:prstGeom prst="rect">
            <a:avLst/>
          </a:prstGeom>
          <a:noFill/>
          <a:ln>
            <a:noFill/>
          </a:ln>
        </p:spPr>
      </p:pic>
      <p:sp>
        <p:nvSpPr>
          <p:cNvPr id="153" name="Google Shape;153;p24"/>
          <p:cNvSpPr txBox="1"/>
          <p:nvPr/>
        </p:nvSpPr>
        <p:spPr>
          <a:xfrm>
            <a:off x="4078425" y="4606750"/>
            <a:ext cx="459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512 * 512 pixel -&gt; 1906 * 1906 um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2</a:t>
            </a:r>
            <a:endParaRPr/>
          </a:p>
        </p:txBody>
      </p:sp>
      <p:pic>
        <p:nvPicPr>
          <p:cNvPr id="159" name="Google Shape;159;p25"/>
          <p:cNvPicPr preferRelativeResize="0"/>
          <p:nvPr/>
        </p:nvPicPr>
        <p:blipFill rotWithShape="1">
          <a:blip r:embed="rId3">
            <a:alphaModFix/>
          </a:blip>
          <a:srcRect/>
          <a:stretch/>
        </p:blipFill>
        <p:spPr>
          <a:xfrm>
            <a:off x="2330925" y="893700"/>
            <a:ext cx="4125824" cy="412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3</a:t>
            </a:r>
            <a:endParaRPr/>
          </a:p>
        </p:txBody>
      </p:sp>
      <p:pic>
        <p:nvPicPr>
          <p:cNvPr id="165" name="Google Shape;165;p26"/>
          <p:cNvPicPr preferRelativeResize="0"/>
          <p:nvPr/>
        </p:nvPicPr>
        <p:blipFill rotWithShape="1">
          <a:blip r:embed="rId3">
            <a:alphaModFix/>
          </a:blip>
          <a:srcRect/>
          <a:stretch/>
        </p:blipFill>
        <p:spPr>
          <a:xfrm>
            <a:off x="2330925" y="893700"/>
            <a:ext cx="4125824" cy="412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56500" y="312500"/>
            <a:ext cx="3735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recap of the problem</a:t>
            </a:r>
            <a:endParaRPr/>
          </a:p>
        </p:txBody>
      </p:sp>
      <p:pic>
        <p:nvPicPr>
          <p:cNvPr id="61" name="Google Shape;61;p14"/>
          <p:cNvPicPr preferRelativeResize="0"/>
          <p:nvPr/>
        </p:nvPicPr>
        <p:blipFill>
          <a:blip r:embed="rId3">
            <a:alphaModFix/>
          </a:blip>
          <a:stretch>
            <a:fillRect/>
          </a:stretch>
        </p:blipFill>
        <p:spPr>
          <a:xfrm>
            <a:off x="130325" y="983816"/>
            <a:ext cx="4647322" cy="3627633"/>
          </a:xfrm>
          <a:prstGeom prst="rect">
            <a:avLst/>
          </a:prstGeom>
          <a:noFill/>
          <a:ln>
            <a:noFill/>
          </a:ln>
        </p:spPr>
      </p:pic>
      <p:sp>
        <p:nvSpPr>
          <p:cNvPr id="62" name="Google Shape;62;p14"/>
          <p:cNvSpPr/>
          <p:nvPr/>
        </p:nvSpPr>
        <p:spPr>
          <a:xfrm>
            <a:off x="2087749" y="905575"/>
            <a:ext cx="2850699" cy="2786028"/>
          </a:xfrm>
          <a:custGeom>
            <a:avLst/>
            <a:gdLst/>
            <a:ahLst/>
            <a:cxnLst/>
            <a:rect l="l" t="t" r="r" b="b"/>
            <a:pathLst>
              <a:path w="92766" h="93648" extrusionOk="0">
                <a:moveTo>
                  <a:pt x="37106" y="441"/>
                </a:moveTo>
                <a:lnTo>
                  <a:pt x="0" y="0"/>
                </a:lnTo>
                <a:lnTo>
                  <a:pt x="0" y="25179"/>
                </a:lnTo>
                <a:lnTo>
                  <a:pt x="92766" y="93648"/>
                </a:lnTo>
                <a:lnTo>
                  <a:pt x="90999" y="30480"/>
                </a:lnTo>
                <a:close/>
              </a:path>
            </a:pathLst>
          </a:custGeom>
          <a:noFill/>
          <a:ln w="9525" cap="flat" cmpd="sng">
            <a:solidFill>
              <a:schemeClr val="dk2"/>
            </a:solidFill>
            <a:prstDash val="solid"/>
            <a:round/>
            <a:headEnd type="none" w="med" len="med"/>
            <a:tailEnd type="none" w="med" len="med"/>
          </a:ln>
        </p:spPr>
        <p:txBody>
          <a:bodyPr/>
          <a:lstStyle/>
          <a:p>
            <a:endParaRPr lang="en-US"/>
          </a:p>
        </p:txBody>
      </p:sp>
      <p:cxnSp>
        <p:nvCxnSpPr>
          <p:cNvPr id="63" name="Google Shape;63;p14"/>
          <p:cNvCxnSpPr>
            <a:endCxn id="64" idx="1"/>
          </p:cNvCxnSpPr>
          <p:nvPr/>
        </p:nvCxnSpPr>
        <p:spPr>
          <a:xfrm rot="10800000" flipH="1">
            <a:off x="4447450" y="839675"/>
            <a:ext cx="993900" cy="449700"/>
          </a:xfrm>
          <a:prstGeom prst="straightConnector1">
            <a:avLst/>
          </a:prstGeom>
          <a:noFill/>
          <a:ln w="9525" cap="flat" cmpd="sng">
            <a:solidFill>
              <a:schemeClr val="dk2"/>
            </a:solidFill>
            <a:prstDash val="solid"/>
            <a:round/>
            <a:headEnd type="none" w="med" len="med"/>
            <a:tailEnd type="triangle" w="med" len="med"/>
          </a:ln>
        </p:spPr>
      </p:cxnSp>
      <p:sp>
        <p:nvSpPr>
          <p:cNvPr id="64" name="Google Shape;64;p14"/>
          <p:cNvSpPr txBox="1"/>
          <p:nvPr/>
        </p:nvSpPr>
        <p:spPr>
          <a:xfrm>
            <a:off x="5441350" y="639575"/>
            <a:ext cx="243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Dictyostelium aggregation</a:t>
            </a:r>
            <a:endParaRPr/>
          </a:p>
        </p:txBody>
      </p:sp>
      <p:sp>
        <p:nvSpPr>
          <p:cNvPr id="65" name="Google Shape;65;p14"/>
          <p:cNvSpPr txBox="1"/>
          <p:nvPr/>
        </p:nvSpPr>
        <p:spPr>
          <a:xfrm>
            <a:off x="7705200" y="1556225"/>
            <a:ext cx="125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Food scarcity</a:t>
            </a:r>
            <a:endParaRPr/>
          </a:p>
        </p:txBody>
      </p:sp>
      <p:sp>
        <p:nvSpPr>
          <p:cNvPr id="66" name="Google Shape;66;p14"/>
          <p:cNvSpPr txBox="1"/>
          <p:nvPr/>
        </p:nvSpPr>
        <p:spPr>
          <a:xfrm>
            <a:off x="5496550" y="1289500"/>
            <a:ext cx="186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Dictyostelium cells</a:t>
            </a:r>
            <a:endParaRPr/>
          </a:p>
        </p:txBody>
      </p:sp>
      <p:cxnSp>
        <p:nvCxnSpPr>
          <p:cNvPr id="67" name="Google Shape;67;p14"/>
          <p:cNvCxnSpPr>
            <a:stCxn id="65" idx="1"/>
          </p:cNvCxnSpPr>
          <p:nvPr/>
        </p:nvCxnSpPr>
        <p:spPr>
          <a:xfrm rot="10800000">
            <a:off x="7131000" y="1534025"/>
            <a:ext cx="574200" cy="222300"/>
          </a:xfrm>
          <a:prstGeom prst="straightConnector1">
            <a:avLst/>
          </a:prstGeom>
          <a:noFill/>
          <a:ln w="9525" cap="flat" cmpd="sng">
            <a:solidFill>
              <a:schemeClr val="dk2"/>
            </a:solidFill>
            <a:prstDash val="solid"/>
            <a:round/>
            <a:headEnd type="none" w="med" len="med"/>
            <a:tailEnd type="triangle" w="med" len="med"/>
          </a:ln>
        </p:spPr>
      </p:cxnSp>
      <p:sp>
        <p:nvSpPr>
          <p:cNvPr id="68" name="Google Shape;68;p14"/>
          <p:cNvSpPr txBox="1"/>
          <p:nvPr/>
        </p:nvSpPr>
        <p:spPr>
          <a:xfrm>
            <a:off x="5711800" y="2064225"/>
            <a:ext cx="143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Secrete cAMP</a:t>
            </a:r>
            <a:endParaRPr/>
          </a:p>
        </p:txBody>
      </p:sp>
      <p:cxnSp>
        <p:nvCxnSpPr>
          <p:cNvPr id="69" name="Google Shape;69;p14"/>
          <p:cNvCxnSpPr>
            <a:stCxn id="66" idx="2"/>
            <a:endCxn id="68" idx="0"/>
          </p:cNvCxnSpPr>
          <p:nvPr/>
        </p:nvCxnSpPr>
        <p:spPr>
          <a:xfrm>
            <a:off x="6429700" y="1689700"/>
            <a:ext cx="0" cy="374400"/>
          </a:xfrm>
          <a:prstGeom prst="straightConnector1">
            <a:avLst/>
          </a:prstGeom>
          <a:noFill/>
          <a:ln w="9525" cap="flat" cmpd="sng">
            <a:solidFill>
              <a:schemeClr val="dk2"/>
            </a:solidFill>
            <a:prstDash val="solid"/>
            <a:round/>
            <a:headEnd type="none" w="med" len="med"/>
            <a:tailEnd type="triangle" w="med" len="med"/>
          </a:ln>
        </p:spPr>
      </p:cxnSp>
      <p:sp>
        <p:nvSpPr>
          <p:cNvPr id="70" name="Google Shape;70;p14"/>
          <p:cNvSpPr txBox="1"/>
          <p:nvPr/>
        </p:nvSpPr>
        <p:spPr>
          <a:xfrm>
            <a:off x="5441350" y="2838950"/>
            <a:ext cx="20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Concentration gradient</a:t>
            </a:r>
            <a:endParaRPr/>
          </a:p>
        </p:txBody>
      </p:sp>
      <p:cxnSp>
        <p:nvCxnSpPr>
          <p:cNvPr id="71" name="Google Shape;71;p14"/>
          <p:cNvCxnSpPr>
            <a:stCxn id="68" idx="2"/>
            <a:endCxn id="70" idx="0"/>
          </p:cNvCxnSpPr>
          <p:nvPr/>
        </p:nvCxnSpPr>
        <p:spPr>
          <a:xfrm>
            <a:off x="6429700" y="2464425"/>
            <a:ext cx="27600" cy="374400"/>
          </a:xfrm>
          <a:prstGeom prst="straightConnector1">
            <a:avLst/>
          </a:prstGeom>
          <a:noFill/>
          <a:ln w="9525" cap="flat" cmpd="sng">
            <a:solidFill>
              <a:schemeClr val="dk2"/>
            </a:solidFill>
            <a:prstDash val="solid"/>
            <a:round/>
            <a:headEnd type="none" w="med" len="med"/>
            <a:tailEnd type="triangle" w="med" len="med"/>
          </a:ln>
        </p:spPr>
      </p:cxnSp>
      <p:sp>
        <p:nvSpPr>
          <p:cNvPr id="72" name="Google Shape;72;p14"/>
          <p:cNvSpPr txBox="1"/>
          <p:nvPr/>
        </p:nvSpPr>
        <p:spPr>
          <a:xfrm>
            <a:off x="5275675" y="36136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Dictyostelium cell movement (chemotaxis)</a:t>
            </a:r>
            <a:endParaRPr/>
          </a:p>
        </p:txBody>
      </p:sp>
      <p:cxnSp>
        <p:nvCxnSpPr>
          <p:cNvPr id="73" name="Google Shape;73;p14"/>
          <p:cNvCxnSpPr>
            <a:stCxn id="70" idx="2"/>
          </p:cNvCxnSpPr>
          <p:nvPr/>
        </p:nvCxnSpPr>
        <p:spPr>
          <a:xfrm flipH="1">
            <a:off x="6435400" y="3239150"/>
            <a:ext cx="21900" cy="393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256500" y="312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do we want to label the cAMP wave?</a:t>
            </a:r>
            <a:endParaRPr/>
          </a:p>
        </p:txBody>
      </p:sp>
      <p:sp>
        <p:nvSpPr>
          <p:cNvPr id="79" name="Google Shape;79;p15"/>
          <p:cNvSpPr txBox="1"/>
          <p:nvPr/>
        </p:nvSpPr>
        <p:spPr>
          <a:xfrm>
            <a:off x="256500" y="1235125"/>
            <a:ext cx="7899300" cy="28014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SzPts val="2000"/>
              <a:buAutoNum type="arabicPeriod"/>
            </a:pPr>
            <a:r>
              <a:rPr lang="en" sz="2000"/>
              <a:t>Difficult for human eyes to identify and quantify. Human eyes are inconsistent.</a:t>
            </a:r>
            <a:endParaRPr sz="2000"/>
          </a:p>
          <a:p>
            <a:pPr marL="457200" lvl="0" indent="-355600" algn="l" rtl="0">
              <a:lnSpc>
                <a:spcPct val="150000"/>
              </a:lnSpc>
              <a:spcBef>
                <a:spcPts val="0"/>
              </a:spcBef>
              <a:spcAft>
                <a:spcPts val="0"/>
              </a:spcAft>
              <a:buSzPts val="2000"/>
              <a:buAutoNum type="arabicPeriod"/>
            </a:pPr>
            <a:r>
              <a:rPr lang="en" sz="2000"/>
              <a:t>Spatial and temporal information: speed, direction, and patterns</a:t>
            </a:r>
            <a:endParaRPr sz="2000"/>
          </a:p>
          <a:p>
            <a:pPr marL="457200" lvl="0" indent="-355600" algn="l" rtl="0">
              <a:lnSpc>
                <a:spcPct val="150000"/>
              </a:lnSpc>
              <a:spcBef>
                <a:spcPts val="0"/>
              </a:spcBef>
              <a:spcAft>
                <a:spcPts val="0"/>
              </a:spcAft>
              <a:buSzPts val="2000"/>
              <a:buAutoNum type="arabicPeriod"/>
            </a:pPr>
            <a:r>
              <a:rPr lang="en" sz="2000"/>
              <a:t>Wave speeds might be correlated with aggregation speed or the cell concentration level.</a:t>
            </a:r>
            <a:endParaRPr sz="2000"/>
          </a:p>
          <a:p>
            <a:pPr marL="457200" lvl="0" indent="-355600" algn="l" rtl="0">
              <a:lnSpc>
                <a:spcPct val="150000"/>
              </a:lnSpc>
              <a:spcBef>
                <a:spcPts val="0"/>
              </a:spcBef>
              <a:spcAft>
                <a:spcPts val="0"/>
              </a:spcAft>
              <a:buSzPts val="2000"/>
              <a:buAutoNum type="arabicPeriod"/>
            </a:pPr>
            <a:r>
              <a:rPr lang="en" sz="2000"/>
              <a:t>Other potential insights…</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3956475" y="1284900"/>
            <a:ext cx="3280750" cy="3280724"/>
          </a:xfrm>
          <a:prstGeom prst="rect">
            <a:avLst/>
          </a:prstGeom>
          <a:noFill/>
          <a:ln>
            <a:noFill/>
          </a:ln>
        </p:spPr>
      </p:pic>
      <p:pic>
        <p:nvPicPr>
          <p:cNvPr id="85" name="Google Shape;85;p16"/>
          <p:cNvPicPr preferRelativeResize="0"/>
          <p:nvPr/>
        </p:nvPicPr>
        <p:blipFill rotWithShape="1">
          <a:blip r:embed="rId3">
            <a:alphaModFix/>
          </a:blip>
          <a:srcRect l="47800" t="41272" r="39071" b="45556"/>
          <a:stretch/>
        </p:blipFill>
        <p:spPr>
          <a:xfrm>
            <a:off x="7734175" y="1655050"/>
            <a:ext cx="1292076" cy="1296250"/>
          </a:xfrm>
          <a:prstGeom prst="rect">
            <a:avLst/>
          </a:prstGeom>
          <a:noFill/>
          <a:ln w="9525" cap="flat" cmpd="sng">
            <a:solidFill>
              <a:srgbClr val="E06666"/>
            </a:solidFill>
            <a:prstDash val="solid"/>
            <a:round/>
            <a:headEnd type="none" w="sm" len="sm"/>
            <a:tailEnd type="none" w="sm" len="sm"/>
          </a:ln>
        </p:spPr>
      </p:pic>
      <p:sp>
        <p:nvSpPr>
          <p:cNvPr id="86" name="Google Shape;86;p16"/>
          <p:cNvSpPr/>
          <p:nvPr/>
        </p:nvSpPr>
        <p:spPr>
          <a:xfrm>
            <a:off x="5613850" y="2765063"/>
            <a:ext cx="320400" cy="320400"/>
          </a:xfrm>
          <a:prstGeom prst="rect">
            <a:avLst/>
          </a:prstGeom>
          <a:noFill/>
          <a:ln w="38100"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cxnSp>
        <p:nvCxnSpPr>
          <p:cNvPr id="87" name="Google Shape;87;p16"/>
          <p:cNvCxnSpPr>
            <a:stCxn id="86" idx="0"/>
          </p:cNvCxnSpPr>
          <p:nvPr/>
        </p:nvCxnSpPr>
        <p:spPr>
          <a:xfrm rot="10800000" flipH="1">
            <a:off x="5774050" y="1667363"/>
            <a:ext cx="1926900" cy="1097700"/>
          </a:xfrm>
          <a:prstGeom prst="straightConnector1">
            <a:avLst/>
          </a:prstGeom>
          <a:noFill/>
          <a:ln w="19050" cap="flat" cmpd="sng">
            <a:solidFill>
              <a:srgbClr val="CC4125"/>
            </a:solidFill>
            <a:prstDash val="solid"/>
            <a:round/>
            <a:headEnd type="none" w="med" len="med"/>
            <a:tailEnd type="none" w="med" len="med"/>
          </a:ln>
        </p:spPr>
      </p:cxnSp>
      <p:cxnSp>
        <p:nvCxnSpPr>
          <p:cNvPr id="88" name="Google Shape;88;p16"/>
          <p:cNvCxnSpPr>
            <a:endCxn id="86" idx="2"/>
          </p:cNvCxnSpPr>
          <p:nvPr/>
        </p:nvCxnSpPr>
        <p:spPr>
          <a:xfrm flipH="1">
            <a:off x="5774050" y="2970563"/>
            <a:ext cx="1982100" cy="114900"/>
          </a:xfrm>
          <a:prstGeom prst="straightConnector1">
            <a:avLst/>
          </a:prstGeom>
          <a:noFill/>
          <a:ln w="19050" cap="flat" cmpd="sng">
            <a:solidFill>
              <a:srgbClr val="CC4125"/>
            </a:solidFill>
            <a:prstDash val="solid"/>
            <a:round/>
            <a:headEnd type="none" w="med" len="med"/>
            <a:tailEnd type="none" w="med" len="med"/>
          </a:ln>
        </p:spPr>
      </p:cxnSp>
      <p:pic>
        <p:nvPicPr>
          <p:cNvPr id="89" name="Google Shape;89;p16"/>
          <p:cNvPicPr preferRelativeResize="0"/>
          <p:nvPr/>
        </p:nvPicPr>
        <p:blipFill>
          <a:blip r:embed="rId4">
            <a:alphaModFix/>
          </a:blip>
          <a:stretch>
            <a:fillRect/>
          </a:stretch>
        </p:blipFill>
        <p:spPr>
          <a:xfrm>
            <a:off x="161100" y="1623525"/>
            <a:ext cx="3398149" cy="2942100"/>
          </a:xfrm>
          <a:prstGeom prst="rect">
            <a:avLst/>
          </a:prstGeom>
          <a:noFill/>
          <a:ln>
            <a:noFill/>
          </a:ln>
        </p:spPr>
      </p:pic>
      <p:sp>
        <p:nvSpPr>
          <p:cNvPr id="90" name="Google Shape;90;p16"/>
          <p:cNvSpPr txBox="1">
            <a:spLocks noGrp="1"/>
          </p:cNvSpPr>
          <p:nvPr>
            <p:ph type="title"/>
          </p:nvPr>
        </p:nvSpPr>
        <p:spPr>
          <a:xfrm>
            <a:off x="256500" y="312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video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96" name="Google Shape;96;p17"/>
          <p:cNvPicPr preferRelativeResize="0"/>
          <p:nvPr/>
        </p:nvPicPr>
        <p:blipFill>
          <a:blip r:embed="rId3">
            <a:alphaModFix/>
          </a:blip>
          <a:stretch>
            <a:fillRect/>
          </a:stretch>
        </p:blipFill>
        <p:spPr>
          <a:xfrm>
            <a:off x="158925" y="1791425"/>
            <a:ext cx="7260001" cy="2991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02" name="Google Shape;102;p18"/>
          <p:cNvPicPr preferRelativeResize="0"/>
          <p:nvPr/>
        </p:nvPicPr>
        <p:blipFill>
          <a:blip r:embed="rId3">
            <a:alphaModFix/>
          </a:blip>
          <a:stretch>
            <a:fillRect/>
          </a:stretch>
        </p:blipFill>
        <p:spPr>
          <a:xfrm>
            <a:off x="0" y="2571750"/>
            <a:ext cx="6033152" cy="2486325"/>
          </a:xfrm>
          <a:prstGeom prst="rect">
            <a:avLst/>
          </a:prstGeom>
          <a:noFill/>
          <a:ln>
            <a:noFill/>
          </a:ln>
        </p:spPr>
      </p:pic>
      <p:pic>
        <p:nvPicPr>
          <p:cNvPr id="103" name="Google Shape;103;p18"/>
          <p:cNvPicPr preferRelativeResize="0"/>
          <p:nvPr/>
        </p:nvPicPr>
        <p:blipFill>
          <a:blip r:embed="rId4">
            <a:alphaModFix/>
          </a:blip>
          <a:stretch>
            <a:fillRect/>
          </a:stretch>
        </p:blipFill>
        <p:spPr>
          <a:xfrm>
            <a:off x="2220350" y="-101848"/>
            <a:ext cx="6700675" cy="2815424"/>
          </a:xfrm>
          <a:prstGeom prst="rect">
            <a:avLst/>
          </a:prstGeom>
          <a:noFill/>
          <a:ln>
            <a:noFill/>
          </a:ln>
        </p:spPr>
      </p:pic>
      <p:cxnSp>
        <p:nvCxnSpPr>
          <p:cNvPr id="104" name="Google Shape;104;p18"/>
          <p:cNvCxnSpPr/>
          <p:nvPr/>
        </p:nvCxnSpPr>
        <p:spPr>
          <a:xfrm rot="10800000" flipH="1">
            <a:off x="4634250" y="2454800"/>
            <a:ext cx="203700" cy="1110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3136400" y="2200000"/>
            <a:ext cx="2889999" cy="2889999"/>
          </a:xfrm>
          <a:prstGeom prst="rect">
            <a:avLst/>
          </a:prstGeom>
          <a:noFill/>
          <a:ln>
            <a:noFill/>
          </a:ln>
        </p:spPr>
      </p:pic>
      <p:sp>
        <p:nvSpPr>
          <p:cNvPr id="110" name="Google Shape;110;p19"/>
          <p:cNvSpPr txBox="1"/>
          <p:nvPr/>
        </p:nvSpPr>
        <p:spPr>
          <a:xfrm>
            <a:off x="3445750" y="1691650"/>
            <a:ext cx="227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Only take the local min</a:t>
            </a:r>
            <a:endParaRPr/>
          </a:p>
        </p:txBody>
      </p:sp>
      <p:pic>
        <p:nvPicPr>
          <p:cNvPr id="111" name="Google Shape;111;p19"/>
          <p:cNvPicPr preferRelativeResize="0"/>
          <p:nvPr/>
        </p:nvPicPr>
        <p:blipFill>
          <a:blip r:embed="rId4">
            <a:alphaModFix/>
          </a:blip>
          <a:stretch>
            <a:fillRect/>
          </a:stretch>
        </p:blipFill>
        <p:spPr>
          <a:xfrm>
            <a:off x="6177800" y="2200000"/>
            <a:ext cx="2889999" cy="2889999"/>
          </a:xfrm>
          <a:prstGeom prst="rect">
            <a:avLst/>
          </a:prstGeom>
          <a:noFill/>
          <a:ln>
            <a:noFill/>
          </a:ln>
        </p:spPr>
      </p:pic>
      <p:sp>
        <p:nvSpPr>
          <p:cNvPr id="112" name="Google Shape;112;p19"/>
          <p:cNvSpPr txBox="1"/>
          <p:nvPr/>
        </p:nvSpPr>
        <p:spPr>
          <a:xfrm>
            <a:off x="6177800" y="1691650"/>
            <a:ext cx="32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Define region around each local min</a:t>
            </a:r>
            <a:endParaRPr/>
          </a:p>
        </p:txBody>
      </p:sp>
      <p:pic>
        <p:nvPicPr>
          <p:cNvPr id="113" name="Google Shape;113;p19"/>
          <p:cNvPicPr preferRelativeResize="0"/>
          <p:nvPr/>
        </p:nvPicPr>
        <p:blipFill>
          <a:blip r:embed="rId5">
            <a:alphaModFix/>
          </a:blip>
          <a:stretch>
            <a:fillRect/>
          </a:stretch>
        </p:blipFill>
        <p:spPr>
          <a:xfrm>
            <a:off x="95000" y="2200000"/>
            <a:ext cx="2889999" cy="2889999"/>
          </a:xfrm>
          <a:prstGeom prst="rect">
            <a:avLst/>
          </a:prstGeom>
          <a:noFill/>
          <a:ln>
            <a:noFill/>
          </a:ln>
        </p:spPr>
      </p:pic>
      <p:sp>
        <p:nvSpPr>
          <p:cNvPr id="114" name="Google Shape;114;p19"/>
          <p:cNvSpPr txBox="1"/>
          <p:nvPr/>
        </p:nvSpPr>
        <p:spPr>
          <a:xfrm>
            <a:off x="598600" y="1691650"/>
            <a:ext cx="18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Raw Movie</a:t>
            </a:r>
            <a:endParaRPr/>
          </a:p>
        </p:txBody>
      </p:sp>
      <p:pic>
        <p:nvPicPr>
          <p:cNvPr id="115" name="Google Shape;115;p19"/>
          <p:cNvPicPr preferRelativeResize="0"/>
          <p:nvPr/>
        </p:nvPicPr>
        <p:blipFill>
          <a:blip r:embed="rId6">
            <a:alphaModFix/>
          </a:blip>
          <a:stretch>
            <a:fillRect/>
          </a:stretch>
        </p:blipFill>
        <p:spPr>
          <a:xfrm>
            <a:off x="4470525" y="0"/>
            <a:ext cx="3715098" cy="1730075"/>
          </a:xfrm>
          <a:prstGeom prst="rect">
            <a:avLst/>
          </a:prstGeom>
          <a:noFill/>
          <a:ln>
            <a:noFill/>
          </a:ln>
        </p:spPr>
      </p:pic>
      <p:cxnSp>
        <p:nvCxnSpPr>
          <p:cNvPr id="116" name="Google Shape;116;p19"/>
          <p:cNvCxnSpPr/>
          <p:nvPr/>
        </p:nvCxnSpPr>
        <p:spPr>
          <a:xfrm flipH="1">
            <a:off x="4724175" y="1217700"/>
            <a:ext cx="1138800" cy="552600"/>
          </a:xfrm>
          <a:prstGeom prst="straightConnector1">
            <a:avLst/>
          </a:prstGeom>
          <a:noFill/>
          <a:ln w="19050" cap="flat" cmpd="sng">
            <a:solidFill>
              <a:schemeClr val="dk2"/>
            </a:solidFill>
            <a:prstDash val="solid"/>
            <a:round/>
            <a:headEnd type="none" w="med" len="med"/>
            <a:tailEnd type="none" w="med" len="med"/>
          </a:ln>
        </p:spPr>
      </p:cxnSp>
      <p:cxnSp>
        <p:nvCxnSpPr>
          <p:cNvPr id="117" name="Google Shape;117;p19"/>
          <p:cNvCxnSpPr/>
          <p:nvPr/>
        </p:nvCxnSpPr>
        <p:spPr>
          <a:xfrm>
            <a:off x="7069400" y="1386825"/>
            <a:ext cx="146700" cy="3720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Acknowledgements</a:t>
            </a:r>
            <a:endParaRPr/>
          </a:p>
        </p:txBody>
      </p:sp>
      <p:sp>
        <p:nvSpPr>
          <p:cNvPr id="133" name="Google Shape;13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 would like to thank Professor Wouter, Michael, Mahesh, Aravind, Dorsa and Sanchi for their invaluable help and guidance throughout this project.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256500" y="312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 in progress - measuring wave speed</a:t>
            </a:r>
            <a:endParaRPr/>
          </a:p>
        </p:txBody>
      </p:sp>
      <p:sp>
        <p:nvSpPr>
          <p:cNvPr id="139" name="Google Shape;139;p22"/>
          <p:cNvSpPr txBox="1"/>
          <p:nvPr/>
        </p:nvSpPr>
        <p:spPr>
          <a:xfrm>
            <a:off x="256500" y="1235125"/>
            <a:ext cx="7899300" cy="2801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a:t>Tricky because</a:t>
            </a:r>
            <a:endParaRPr sz="2000"/>
          </a:p>
          <a:p>
            <a:pPr marL="457200" lvl="0" indent="-355600" algn="l" rtl="0">
              <a:lnSpc>
                <a:spcPct val="150000"/>
              </a:lnSpc>
              <a:spcBef>
                <a:spcPts val="0"/>
              </a:spcBef>
              <a:spcAft>
                <a:spcPts val="0"/>
              </a:spcAft>
              <a:buSzPts val="2000"/>
              <a:buAutoNum type="arabicPeriod"/>
            </a:pPr>
            <a:r>
              <a:rPr lang="en" sz="2000"/>
              <a:t>Ambiguous definition (which coordinates best represent the wave?)</a:t>
            </a:r>
            <a:endParaRPr sz="2000"/>
          </a:p>
          <a:p>
            <a:pPr marL="457200" lvl="0" indent="-355600" algn="l" rtl="0">
              <a:lnSpc>
                <a:spcPct val="150000"/>
              </a:lnSpc>
              <a:spcBef>
                <a:spcPts val="0"/>
              </a:spcBef>
              <a:spcAft>
                <a:spcPts val="0"/>
              </a:spcAft>
              <a:buSzPts val="2000"/>
              <a:buAutoNum type="arabicPeriod"/>
            </a:pPr>
            <a:r>
              <a:rPr lang="en" sz="2000"/>
              <a:t>Constantly changing shape and direction</a:t>
            </a:r>
            <a:endParaRPr sz="2000"/>
          </a:p>
          <a:p>
            <a:pPr marL="457200" lvl="0" indent="-355600" algn="l" rtl="0">
              <a:lnSpc>
                <a:spcPct val="150000"/>
              </a:lnSpc>
              <a:spcBef>
                <a:spcPts val="0"/>
              </a:spcBef>
              <a:spcAft>
                <a:spcPts val="0"/>
              </a:spcAft>
              <a:buSzPts val="2000"/>
              <a:buAutoNum type="arabicPeriod"/>
            </a:pPr>
            <a:r>
              <a:rPr lang="en" sz="2000"/>
              <a:t>Interaction between different waves and cell clusters.</a:t>
            </a:r>
            <a:endParaRPr sz="2000"/>
          </a:p>
          <a:p>
            <a:pPr marL="457200" lvl="0" indent="-355600" algn="l" rtl="0">
              <a:lnSpc>
                <a:spcPct val="150000"/>
              </a:lnSpc>
              <a:spcBef>
                <a:spcPts val="0"/>
              </a:spcBef>
              <a:spcAft>
                <a:spcPts val="0"/>
              </a:spcAft>
              <a:buSzPts val="2000"/>
              <a:buAutoNum type="arabicPeriod"/>
            </a:pPr>
            <a:r>
              <a:rPr lang="en" sz="2000"/>
              <a:t>…</a:t>
            </a:r>
            <a:endParaRPr sz="20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556</Words>
  <Application>Microsoft Macintosh PowerPoint</Application>
  <PresentationFormat>On-screen Show (16:9)</PresentationFormat>
  <Paragraphs>49</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Roboto</vt:lpstr>
      <vt:lpstr>Arial</vt:lpstr>
      <vt:lpstr>Simple Light</vt:lpstr>
      <vt:lpstr>Algorithm to Label the cAMP Wave Generated in the Dictyostelium Aggregation Stage</vt:lpstr>
      <vt:lpstr>A recap of the problem</vt:lpstr>
      <vt:lpstr>Why do we want to label the cAMP wave?</vt:lpstr>
      <vt:lpstr>Our video</vt:lpstr>
      <vt:lpstr>PowerPoint Presentation</vt:lpstr>
      <vt:lpstr>PowerPoint Presentation</vt:lpstr>
      <vt:lpstr>PowerPoint Presentation</vt:lpstr>
      <vt:lpstr>Acknowledgements</vt:lpstr>
      <vt:lpstr>Work in progress - measuring wave speed</vt:lpstr>
      <vt:lpstr>Example 1</vt:lpstr>
      <vt:lpstr>Example 1</vt:lpstr>
      <vt:lpstr>Example 2</vt:lpstr>
      <vt:lpstr>Example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 to Label the cAMP Wave Generated in the Dictyostelium Aggregation Stage</dc:title>
  <cp:lastModifiedBy>Zelong Wang</cp:lastModifiedBy>
  <cp:revision>5</cp:revision>
  <dcterms:modified xsi:type="dcterms:W3CDTF">2024-02-28T23:15:01Z</dcterms:modified>
</cp:coreProperties>
</file>